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90" r:id="rId11"/>
    <p:sldId id="28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299" r:id="rId37"/>
    <p:sldId id="276" r:id="rId38"/>
    <p:sldId id="280" r:id="rId39"/>
    <p:sldId id="263" r:id="rId40"/>
    <p:sldId id="268" r:id="rId41"/>
    <p:sldId id="277" r:id="rId42"/>
    <p:sldId id="279" r:id="rId43"/>
    <p:sldId id="265" r:id="rId44"/>
    <p:sldId id="269" r:id="rId45"/>
    <p:sldId id="270" r:id="rId46"/>
    <p:sldId id="271" r:id="rId47"/>
    <p:sldId id="273" r:id="rId48"/>
    <p:sldId id="274" r:id="rId49"/>
    <p:sldId id="275" r:id="rId50"/>
    <p:sldId id="262" r:id="rId51"/>
    <p:sldId id="260" r:id="rId52"/>
    <p:sldId id="261" r:id="rId53"/>
  </p:sldIdLst>
  <p:sldSz cx="12192000" cy="6858000"/>
  <p:notesSz cx="6858000" cy="9144000"/>
  <p:embeddedFontLst>
    <p:embeddedFont>
      <p:font typeface="DX시인과나Regular" panose="02020600000000000000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F9"/>
    <a:srgbClr val="B6FFEA"/>
    <a:srgbClr val="90E4C8"/>
    <a:srgbClr val="DAFFF4"/>
    <a:srgbClr val="DAF6EF"/>
    <a:srgbClr val="75F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3" autoAdjust="0"/>
    <p:restoredTop sz="83489" autoAdjust="0"/>
  </p:normalViewPr>
  <p:slideViewPr>
    <p:cSldViewPr snapToGrid="0">
      <p:cViewPr varScale="1">
        <p:scale>
          <a:sx n="49" d="100"/>
          <a:sy n="49" d="100"/>
        </p:scale>
        <p:origin x="56" y="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9B234-5093-4B43-8CB9-57A2D685CF12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526A6-8BDA-4471-89AD-6F563C8F5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4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4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04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5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3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84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1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2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26A6-8BDA-4471-89AD-6F563C8F5D0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6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4BF85-E719-49D3-93EF-0AE9AD25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D3A2F8-A52C-4EAA-9178-DFC0FC778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75D04-5ABE-4EB2-8F35-EA3E9854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7DCE-35A5-45C8-8307-0CCA09942609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1F5C6-772C-4489-9EDB-129ED17A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FE58B-3B54-41C1-81C2-E9CE6722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2A91-DE46-4CDD-9D99-790BC673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1A925-9287-42C1-A41A-01176347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76785-FF87-48EC-BE1D-DB52B521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A9E0-89E8-4939-A22B-2EB76A461344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200F6-60CE-4F69-8FDD-E569304C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52D3F-F7F0-4688-B7BB-07FADD58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0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31685-EE81-4F00-89F9-B2B5E3D8B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0A9697-991F-4E3C-B1E3-14D2CF511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1C7C3-E343-406C-936C-7C2CE157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8F99-8C82-446F-877F-631F28748FBD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F631D-A52C-42BE-801E-38FE6425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7F63C-8EF8-4F45-9A55-9E7CCF69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8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B237B-89E8-48F0-8D22-81B283D3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11D05-BC90-47B7-AA52-96282E7C6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1F9BE-474E-4D8A-B610-84ADCBBF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B1C1-024E-420A-A725-6E5B9FB2A8BA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E1A57-5FAC-47DD-95D9-93B87037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4251C-D9F8-4E0E-9089-F6EC077D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4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00DD2-6F7E-4EE1-9A48-71D8E361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96065-C5CA-4A63-9D6E-DDC99A3B1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79A6D-CE43-46A7-B1CC-345BE87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C4B5-D24A-4289-B83C-9DBEAE2A3D31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E709-02AF-40F9-98D3-71AA80F7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21B33-EB42-41C6-9B8A-29EBA05B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4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7758C-0D22-4941-803C-151FB50F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CECA6-EC46-4295-BCFE-140C5CBF3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D8DB8-A5E9-4E7F-87FC-A9B363F9D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2656C0-676B-4958-814C-6546A4E2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4E45-907A-4C33-BD1C-05753B4FD88E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3E98B9-E788-4A88-9B85-6F9072B8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E4D59B-538C-47DE-A87F-C17066A2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13845-4378-4B8B-B52E-66B7CAD5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A17C0-A21E-4E7D-89C2-8321C49B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DE8A0-0552-4134-89FA-6A636BA0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EC0902-20CD-484C-B9AB-AC41B9F7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04F1CE-596B-463C-B9D4-9DC10716D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9D9BAB-1F09-47E0-8E98-9EC1ECD3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AAA4-1A86-4A62-B495-AFF031B8F777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09389A-9267-4674-AFE4-1EC3C0CA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050B01-E2BC-4D1A-8A6F-7669F30F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8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F227C-1A9E-44A8-9A03-4A85195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2548E2-07D0-4D3F-96DA-28E19E1F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71E-8725-4ADD-A5A8-1C2244BAEF1C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AB3123-9597-44DD-AB03-88B63B61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4F3E1C-6986-4B32-9452-AE12802F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27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373C07-6DA8-423B-AA41-8B3297C6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3A5-ECBD-4BDA-8BDF-1D9D817116C6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AA726-45F2-435A-B114-D918DB3F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045BF-CBDD-4C0D-980A-D59F1581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4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05FC6-04F1-404C-84C9-783B2797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E7DE3-A9BC-4CAF-8790-5C670885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D149F-98D2-4C52-A587-B739A62DA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C0937-05C5-4F4D-87C4-09908030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72EAF-3EA8-48F2-88BD-F0481C1D28A0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5994B-7F61-45A7-8434-C699B23A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07DD1-EA32-43F0-9ECC-C213DF70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8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D579-5EB8-40A7-93FA-765C393F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62F5C8-12E6-4CBF-9D1F-030879CCC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CB20A8-0E5D-471E-BED0-07F5A3C2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658052-7BCF-490C-81FE-942DA1D1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01FA-9AD6-4990-B25D-BE89CF66E04B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CA07C-72A9-4456-A3D0-707B71BC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B4C2D7-8986-4BC7-9889-CCDCFC99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6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2AC6D4-0C32-40F2-AB9A-1A241D5A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BC4C8-4F57-4AAB-9983-E1737F89D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36EE7-46E5-4F82-8FB9-6EDF89A22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19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A70D4-461A-440D-B7CE-ECA969995068}" type="datetime1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0DF6A-D89C-40E6-9139-A8C621E3A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19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A5E6A-74B8-4BF3-9B6C-B6C0A398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98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B5E4-F236-4B31-ACC3-115CFA201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DX시인과나Regular" panose="02020600000000000000" pitchFamily="18" charset="-127"/>
          <a:ea typeface="DX시인과나Regular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2274/fileData.do" TargetMode="External"/><Relationship Id="rId2" Type="http://schemas.openxmlformats.org/officeDocument/2006/relationships/hyperlink" Target="https://www.data.go.kr/data/15083277/fileData.d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PCAP.CD?locations=US" TargetMode="External"/><Relationship Id="rId3" Type="http://schemas.openxmlformats.org/officeDocument/2006/relationships/hyperlink" Target="https://news.koreadaily.com/2019/06/23/society/education/7357169.html" TargetMode="External"/><Relationship Id="rId7" Type="http://schemas.openxmlformats.org/officeDocument/2006/relationships/hyperlink" Target="https://unsplash.com/ko/%EC%82%AC%EC%A7%84/%EB%AF%B8%EA%B5%AD-%EA%B5%AD%EA%B8%B0%EC%9D%98-%EA%B7%BC%EC%A0%91-%EC%B4%AC%EC%98%81-%EC%82%AC%EC%A7%84-ZPVisr0s_hQ" TargetMode="External"/><Relationship Id="rId2" Type="http://schemas.openxmlformats.org/officeDocument/2006/relationships/hyperlink" Target="https://www.hankyung.com/news/app/newsview.php?aid=2010061499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iag/tgs/iag_index_naics.htm" TargetMode="External"/><Relationship Id="rId5" Type="http://schemas.openxmlformats.org/officeDocument/2006/relationships/hyperlink" Target="https://apps.bea.gov/iTable/?reqid=19&amp;step=2&amp;isuri=1&amp;categories=survey&amp;_gl=1*17feg98*_ga*OTYwNjQ5Mjk0LjE3MDY1MTQzMDI.*_ga_J4698JNNFT*MTcwNjUxNDMyOC4xLjEuMTcwNjUxNDM2OS4xOS4wLjA.#eyJhcHBpZCI6MTksInN0ZXBzIjpbMSwyLDMsM10sImRhdGEiOltbImNhdGVnb3JpZXMiLCJTdXJ2ZXkiXSxbIk5JUEFfVGFibGVfTGlzdCIsIjIwMSJdLFsiRmlyc3RfWWVhciIsIjIwMDAiXSxbIkxhc3RfWWVhciIsIjIwMjIiXSxbIlNjYWxlIiwiMCJdLFsiU2VyaWVzIiwiQSJdLFsiU2VsZWN0X2FsbF95ZWFycyIsIjEiXV19" TargetMode="External"/><Relationship Id="rId4" Type="http://schemas.openxmlformats.org/officeDocument/2006/relationships/hyperlink" Target="https://www.hankookilbo.com/News/Read/A2022091810320002512?did=N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115A&amp;conn_path=I2" TargetMode="External"/><Relationship Id="rId2" Type="http://schemas.openxmlformats.org/officeDocument/2006/relationships/hyperlink" Target="https://kosis.kr/statHtml/statHtml.do?orgId=127&amp;tblId=DT_127004N_102&amp;conn_path=I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sis.kr/statHtml/statHtml.do?orgId=127&amp;tblId=DT_127004N_1270&amp;conn_path=I2" TargetMode="External"/><Relationship Id="rId4" Type="http://schemas.openxmlformats.org/officeDocument/2006/relationships/hyperlink" Target="https://kosis.kr/statHtml/statHtml.do?orgId=127&amp;tblId=DT_127004_A209&amp;conn_path=I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msit.go.kr/SynapDocViewServer/viewer/doc.html?key=d5e3a4f2b9d9431ca255e427d75f53c9&amp;convType=img&amp;convLocale=ko_KR&amp;contextPath=/SynapDocViewServ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AF6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8663E8-2372-41AB-AFB2-AF28CFBE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02006" y="2784064"/>
            <a:ext cx="7254688" cy="786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888F2-E1F3-48C2-AC88-FEAA05AA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9948"/>
            <a:ext cx="9144000" cy="674484"/>
          </a:xfrm>
        </p:spPr>
        <p:txBody>
          <a:bodyPr>
            <a:normAutofit/>
          </a:bodyPr>
          <a:lstStyle/>
          <a:p>
            <a:r>
              <a:rPr lang="ko-KR" altLang="en-US" sz="4000" spc="600" dirty="0">
                <a:solidFill>
                  <a:schemeClr val="bg2">
                    <a:lumMod val="25000"/>
                  </a:schemeClr>
                </a:solidFill>
              </a:rPr>
              <a:t>두근두근 취업 </a:t>
            </a:r>
            <a:r>
              <a:rPr lang="ko-KR" altLang="en-US" sz="4000" spc="600" dirty="0" err="1">
                <a:solidFill>
                  <a:schemeClr val="bg2">
                    <a:lumMod val="25000"/>
                  </a:schemeClr>
                </a:solidFill>
              </a:rPr>
              <a:t>챌린지</a:t>
            </a:r>
            <a:endParaRPr lang="ko-KR" altLang="en-US" sz="4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A67D5-4AC3-4F79-A5A8-1C4356680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344"/>
            <a:ext cx="9144000" cy="88091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경북대학교 빅데이터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•AI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전문가 양성과정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기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김규량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변주영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 이윤서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</a:rPr>
              <a:t>이화은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D57069-BFD4-4182-B587-17E8DF6527BA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2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DCDA5-CD47-48FE-AFE8-BC7BE0D83545}"/>
              </a:ext>
            </a:extLst>
          </p:cNvPr>
          <p:cNvSpPr txBox="1"/>
          <p:nvPr/>
        </p:nvSpPr>
        <p:spPr>
          <a:xfrm>
            <a:off x="2489478" y="1015599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년도와 </a:t>
            </a:r>
            <a:r>
              <a:rPr lang="en-US" altLang="ko-KR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국민연금납부액</a:t>
            </a:r>
          </a:p>
        </p:txBody>
      </p:sp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4C421D3E-80D7-45B9-B857-D21B07C024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1977"/>
            <a:ext cx="5384800" cy="3622408"/>
          </a:xfrm>
        </p:spPr>
      </p:pic>
      <p:pic>
        <p:nvPicPr>
          <p:cNvPr id="17" name="내용 개체 틀 13">
            <a:extLst>
              <a:ext uri="{FF2B5EF4-FFF2-40B4-BE49-F238E27FC236}">
                <a16:creationId xmlns:a16="http://schemas.microsoft.com/office/drawing/2014/main" id="{19F8D457-55C7-487C-A5DF-393BA4BA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69713"/>
            <a:ext cx="5384800" cy="378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EFF5E-951D-48A4-80FE-0D6BC91BE230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DCDA5-CD47-48FE-AFE8-BC7BE0D83545}"/>
              </a:ext>
            </a:extLst>
          </p:cNvPr>
          <p:cNvSpPr txBox="1"/>
          <p:nvPr/>
        </p:nvSpPr>
        <p:spPr>
          <a:xfrm>
            <a:off x="311150" y="1942855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58E64-3336-4D1C-BC8E-780CC50C1986}"/>
              </a:ext>
            </a:extLst>
          </p:cNvPr>
          <p:cNvSpPr txBox="1"/>
          <p:nvPr/>
        </p:nvSpPr>
        <p:spPr>
          <a:xfrm>
            <a:off x="311150" y="2773431"/>
            <a:ext cx="1156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본인이 들어가려고 하는 회사 혹은 관심있는 기업의 상황도 지켜보면서 취업준비를 하자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8CAF9-2628-440A-B47A-4FA3A6F0602A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33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24394" y="1622610"/>
            <a:ext cx="7163080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1) 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2) 2024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3) 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 연금은 급여의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9%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가 고지되며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월급여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역추정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가능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상한액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5,240,000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C8A30-0A94-41ED-9DEB-411BEE73E433}"/>
              </a:ext>
            </a:extLst>
          </p:cNvPr>
          <p:cNvSpPr/>
          <p:nvPr/>
        </p:nvSpPr>
        <p:spPr>
          <a:xfrm>
            <a:off x="7395201" y="916763"/>
            <a:ext cx="4288044" cy="5322274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3EE84-4796-4DEC-BEA9-D4E0DA5F28AA}"/>
              </a:ext>
            </a:extLst>
          </p:cNvPr>
          <p:cNvSpPr txBox="1"/>
          <p:nvPr/>
        </p:nvSpPr>
        <p:spPr>
          <a:xfrm>
            <a:off x="7512329" y="1019510"/>
            <a:ext cx="410349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사용 자료 및 출처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(KO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SIS)</a:t>
            </a: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  <a:p>
            <a:pPr marL="0" indent="0">
              <a:buNone/>
            </a:pP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국민연금공단</a:t>
            </a: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_</a:t>
            </a: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국민연금 가입 사업장 내역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  <a:hlinkClick r:id="rId2"/>
              </a:rPr>
              <a:t>https://www.data.go.kr/data/15083277/fileData.do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정보통신산업진흥원</a:t>
            </a:r>
            <a:r>
              <a:rPr lang="en-US" altLang="ko-KR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_SW</a:t>
            </a:r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산업정보종합시스템 사업자정보유</a:t>
            </a:r>
            <a:endParaRPr lang="en-US" altLang="ko-KR" sz="1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DX시인과나Regular" panose="020B0503020000020004" pitchFamily="18" charset="-127"/>
                <a:ea typeface="DX시인과나Regular" panose="020B0503020000020004" pitchFamily="18" charset="-127"/>
                <a:hlinkClick r:id="rId3"/>
              </a:rPr>
              <a:t>https://www.data.go.kr/data/15052274/fileData.do</a:t>
            </a:r>
            <a:endParaRPr lang="en-US" altLang="ko-KR" sz="16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2020~2022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01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8EBA89-FDCA-4D7B-BFC1-138A35D39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1" y="1234786"/>
            <a:ext cx="8881985" cy="5248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F828BC-2896-4819-83E0-8598B2F77DE6}"/>
              </a:ext>
            </a:extLst>
          </p:cNvPr>
          <p:cNvSpPr txBox="1"/>
          <p:nvPr/>
        </p:nvSpPr>
        <p:spPr>
          <a:xfrm flipH="1">
            <a:off x="9373578" y="6026727"/>
            <a:ext cx="78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빨간색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광역시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D2E50-E1CE-47D9-956C-1B44AC142C1E}"/>
              </a:ext>
            </a:extLst>
          </p:cNvPr>
          <p:cNvSpPr txBox="1"/>
          <p:nvPr/>
        </p:nvSpPr>
        <p:spPr>
          <a:xfrm>
            <a:off x="9193405" y="2108846"/>
            <a:ext cx="29414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울산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지방임에도 불구하고 현대중공업과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같은 선박관련 산업으로 평균 국민연금 고지금액이 높음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서울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경기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예상대로 순위가 높음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광역시임에도 불구하고 급여가 낮다는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290289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0D1945-A36D-42BE-BAD3-D4C093A0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4" y="1294651"/>
            <a:ext cx="8681754" cy="5081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83D6D-EA6A-4360-B631-176A291C0726}"/>
              </a:ext>
            </a:extLst>
          </p:cNvPr>
          <p:cNvSpPr txBox="1"/>
          <p:nvPr/>
        </p:nvSpPr>
        <p:spPr>
          <a:xfrm>
            <a:off x="9188922" y="263525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고지금액 상승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월급 상승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순위는 큰 차이 없음</a:t>
            </a:r>
          </a:p>
        </p:txBody>
      </p:sp>
    </p:spTree>
    <p:extLst>
      <p:ext uri="{BB962C8B-B14F-4D97-AF65-F5344CB8AC3E}">
        <p14:creationId xmlns:p14="http://schemas.microsoft.com/office/powerpoint/2010/main" val="224189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FC13E1-4000-419C-BF55-27A952B7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172"/>
            <a:ext cx="8267915" cy="48571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02F20-D036-4514-BFC3-0EDA371F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99" y="1070651"/>
            <a:ext cx="5855001" cy="1263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98361-68C2-4FBE-B6B7-41597302D453}"/>
              </a:ext>
            </a:extLst>
          </p:cNvPr>
          <p:cNvSpPr txBox="1"/>
          <p:nvPr/>
        </p:nvSpPr>
        <p:spPr>
          <a:xfrm>
            <a:off x="9105900" y="2477429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현대엘리베이터 본사 이전으로 충청북도 순위 상승</a:t>
            </a:r>
          </a:p>
        </p:txBody>
      </p:sp>
    </p:spTree>
    <p:extLst>
      <p:ext uri="{BB962C8B-B14F-4D97-AF65-F5344CB8AC3E}">
        <p14:creationId xmlns:p14="http://schemas.microsoft.com/office/powerpoint/2010/main" val="310689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3BABB4-722F-4F52-BC7A-CC63262B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85"/>
            <a:ext cx="8425044" cy="4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802D79-C5C5-41FD-9E7A-6FB4F32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224"/>
            <a:ext cx="8634449" cy="5103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D321F8-92A9-4452-9CD0-0E4C7BFB09EE}"/>
              </a:ext>
            </a:extLst>
          </p:cNvPr>
          <p:cNvSpPr txBox="1"/>
          <p:nvPr/>
        </p:nvSpPr>
        <p:spPr>
          <a:xfrm>
            <a:off x="8758560" y="2633797"/>
            <a:ext cx="3351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광역시임에도 치고 올라올 생각 없어 보임</a:t>
            </a:r>
          </a:p>
        </p:txBody>
      </p:sp>
    </p:spTree>
    <p:extLst>
      <p:ext uri="{BB962C8B-B14F-4D97-AF65-F5344CB8AC3E}">
        <p14:creationId xmlns:p14="http://schemas.microsoft.com/office/powerpoint/2010/main" val="135966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79530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2020~2024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7D409-5900-44B9-A12D-021BDC1566D4}"/>
              </a:ext>
            </a:extLst>
          </p:cNvPr>
          <p:cNvSpPr txBox="1"/>
          <p:nvPr/>
        </p:nvSpPr>
        <p:spPr>
          <a:xfrm>
            <a:off x="2483687" y="2828835"/>
            <a:ext cx="7784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대구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부산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광주는 광역시임에도 불구하고 비교적 급여가 낮음을 알 수 있음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해마다 국민연금 고지 금액 평균이 늘어나는 것을 보아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급여가 늘어나는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376764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8CC2A1-AFC4-4FF5-8E21-91A468D8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304"/>
            <a:ext cx="7607639" cy="4992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3FAA9C-8323-4B4B-9BDB-495BD2CB20E8}"/>
              </a:ext>
            </a:extLst>
          </p:cNvPr>
          <p:cNvSpPr txBox="1"/>
          <p:nvPr/>
        </p:nvSpPr>
        <p:spPr>
          <a:xfrm flipH="1">
            <a:off x="7607639" y="2262195"/>
            <a:ext cx="7803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년도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월 기준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단위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top10,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한전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수자원공사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현대제철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포스코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현대트랜시스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제조업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지방은 공기업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 지사가 아니면 </a:t>
            </a:r>
            <a:r>
              <a:rPr lang="ko-KR" altLang="en-US" dirty="0" err="1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lvl="1"/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Top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에 들기 힘듦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F39C1-C0DF-4DB9-A199-29CDCD913D27}"/>
              </a:ext>
            </a:extLst>
          </p:cNvPr>
          <p:cNvSpPr txBox="1"/>
          <p:nvPr/>
        </p:nvSpPr>
        <p:spPr>
          <a:xfrm flipH="1">
            <a:off x="8198187" y="6166147"/>
            <a:ext cx="78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빨간색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dirty="0">
                <a:solidFill>
                  <a:srgbClr val="FF0000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광역시가 아닌 지역</a:t>
            </a:r>
            <a:endParaRPr lang="en-US" altLang="ko-KR" dirty="0">
              <a:solidFill>
                <a:srgbClr val="FF0000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45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7375D-BC1D-4A46-A8F9-1D949D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0057"/>
            <a:ext cx="10515600" cy="433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b="1" dirty="0"/>
              <a:t>Intro</a:t>
            </a:r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215391" y="8667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31A3820-3D90-405A-92BA-C14DDA0D15A3}"/>
              </a:ext>
            </a:extLst>
          </p:cNvPr>
          <p:cNvSpPr txBox="1">
            <a:spLocks/>
          </p:cNvSpPr>
          <p:nvPr/>
        </p:nvSpPr>
        <p:spPr>
          <a:xfrm>
            <a:off x="1835523" y="2448939"/>
            <a:ext cx="8520953" cy="293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지역별 급여 분석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 산업별 임금 동향</a:t>
            </a: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4. </a:t>
            </a:r>
            <a:r>
              <a:rPr lang="ko-KR" altLang="en-US" sz="20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0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38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군구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FAA9C-8323-4B4B-9BDB-495BD2CB20E8}"/>
              </a:ext>
            </a:extLst>
          </p:cNvPr>
          <p:cNvSpPr txBox="1"/>
          <p:nvPr/>
        </p:nvSpPr>
        <p:spPr>
          <a:xfrm flipH="1">
            <a:off x="7961261" y="1810454"/>
            <a:ext cx="7803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자료를 제외한 자료만 보았을 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한전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발전소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수자원공사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  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강원랜드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… 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 지사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현대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…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지방이 본사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: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포스코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부산은행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 </a:t>
            </a: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	           HMM(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항구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-&gt;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지방만 걸러도 지방이 본사인 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 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기업이 드물다는 것을 알 수 있음 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ko-KR" altLang="en-US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31CE01-531A-47AE-A262-92781C61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867"/>
            <a:ext cx="8038937" cy="52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2828105" y="2967335"/>
            <a:ext cx="6535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지방 취업은 제조업 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공기업이 아니라면 고액연봉을 받기 힘듦</a:t>
            </a:r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만 거른다면 다를까</a:t>
            </a:r>
            <a:r>
              <a:rPr lang="en-US" altLang="ko-KR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61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152029-3137-44CD-BABC-9EDAB896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7" y="3422750"/>
            <a:ext cx="5884223" cy="3435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59A77B-00FC-40CA-BA4D-6C3F8836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813810" cy="3435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0F60C-BFDE-4090-BA01-2C6735BF2158}"/>
              </a:ext>
            </a:extLst>
          </p:cNvPr>
          <p:cNvSpPr txBox="1"/>
          <p:nvPr/>
        </p:nvSpPr>
        <p:spPr>
          <a:xfrm>
            <a:off x="6378191" y="2162959"/>
            <a:ext cx="4293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266,825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285,059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18,234</a:t>
            </a: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급여차이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202,600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8419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CCD5D-110A-4D0C-8F02-DAC7A58A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7599" cy="3340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163A41-096F-4E5B-9756-66E059D2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" y="3416124"/>
            <a:ext cx="5665418" cy="3340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0DCFE9-9784-466F-8D24-4825B14A2596}"/>
              </a:ext>
            </a:extLst>
          </p:cNvPr>
          <p:cNvSpPr txBox="1"/>
          <p:nvPr/>
        </p:nvSpPr>
        <p:spPr>
          <a:xfrm>
            <a:off x="6264416" y="2123462"/>
            <a:ext cx="4293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275,286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294,610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19,354</a:t>
            </a: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비과세 급여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215,044</a:t>
            </a:r>
          </a:p>
        </p:txBody>
      </p:sp>
    </p:spTree>
    <p:extLst>
      <p:ext uri="{BB962C8B-B14F-4D97-AF65-F5344CB8AC3E}">
        <p14:creationId xmlns:p14="http://schemas.microsoft.com/office/powerpoint/2010/main" val="423425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분류했을 때 고지금액 차이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F33904-8632-4191-A6E8-4963C4D1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5379"/>
            <a:ext cx="5700329" cy="3373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0ACAD-50DB-44F8-AF2E-4E6C9656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" y="-1"/>
            <a:ext cx="5743200" cy="3373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2BEC58-4376-43B6-BAB9-FAD3575EBFD0}"/>
              </a:ext>
            </a:extLst>
          </p:cNvPr>
          <p:cNvSpPr txBox="1"/>
          <p:nvPr/>
        </p:nvSpPr>
        <p:spPr>
          <a:xfrm>
            <a:off x="6096000" y="2222717"/>
            <a:ext cx="4293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전체 업체 포함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299,164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업체만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318,597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원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연금 차이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19,433 </a:t>
            </a:r>
          </a:p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=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비과세 급여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215,922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55C2-490C-49D9-83DA-11800AA86E36}"/>
              </a:ext>
            </a:extLst>
          </p:cNvPr>
          <p:cNvSpPr txBox="1"/>
          <p:nvPr/>
        </p:nvSpPr>
        <p:spPr>
          <a:xfrm>
            <a:off x="5934409" y="5925365"/>
            <a:ext cx="609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-SW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업체만 보았을 때 국민연금 평균 고지금액이 더 높은 것을 알 수 있었다</a:t>
            </a: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44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2024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시도별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국민연금 고지금액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2319823" y="2675272"/>
            <a:ext cx="7244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전체 업체와 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업체의 국민연금 고지금액을 비교해보았을 때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,</a:t>
            </a:r>
          </a:p>
          <a:p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고지금액 격차가 커짐을 알 수 있었음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  <a:p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업체만 걸러도 대구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부산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광주의 연봉은 낮음을 알 수 있음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874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3</a:t>
            </a:r>
            <a:endParaRPr lang="ko-KR" altLang="en-US" sz="24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지역별 급여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832F1-82C7-40F1-96EF-F29045EEB656}"/>
              </a:ext>
            </a:extLst>
          </p:cNvPr>
          <p:cNvSpPr txBox="1"/>
          <p:nvPr/>
        </p:nvSpPr>
        <p:spPr>
          <a:xfrm>
            <a:off x="5653924" y="646607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B0503020000020004" pitchFamily="18" charset="-127"/>
                <a:ea typeface="DX시인과나Regular" panose="020B0503020000020004" pitchFamily="18" charset="-127"/>
                <a:cs typeface="+mn-cs"/>
              </a:rPr>
              <a:t>결론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B0503020000020004" pitchFamily="18" charset="-127"/>
              <a:ea typeface="DX시인과나Regular" panose="020B0503020000020004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18FCB-48D0-49FB-B445-E4F5DAB11455}"/>
              </a:ext>
            </a:extLst>
          </p:cNvPr>
          <p:cNvSpPr txBox="1"/>
          <p:nvPr/>
        </p:nvSpPr>
        <p:spPr>
          <a:xfrm flipH="1">
            <a:off x="3462803" y="2679681"/>
            <a:ext cx="50948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급여를 많이 받고 싶다면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?!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</a:t>
            </a:r>
            <a:r>
              <a:rPr lang="en-US" altLang="ko-KR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SW</a:t>
            </a:r>
            <a:r>
              <a:rPr lang="ko-KR" altLang="en-US" sz="2000" dirty="0"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업체로 취업하자</a:t>
            </a:r>
            <a:endParaRPr lang="en-US" altLang="ko-KR" sz="2000" dirty="0"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0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DCE72-3CA5-4452-B489-57EA0AA14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4ED61-A573-4C99-AE95-F24E5DF1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50C3-2871-4032-AEB8-97D254220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"/>
            <a:ext cx="12192000" cy="6856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F24B29-C3BA-4640-998A-E4D6DF88CF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F69-D9A1-4CA0-A36B-C8821ED736F7}"/>
              </a:ext>
            </a:extLst>
          </p:cNvPr>
          <p:cNvSpPr txBox="1"/>
          <p:nvPr/>
        </p:nvSpPr>
        <p:spPr>
          <a:xfrm>
            <a:off x="6935390" y="1164811"/>
            <a:ext cx="479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 </a:t>
            </a:r>
            <a:r>
              <a:rPr lang="ko-KR" altLang="en-US" sz="4000" b="1" dirty="0" err="1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산업군별</a:t>
            </a:r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endParaRPr lang="en-US" altLang="ko-KR" sz="4000" b="1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평균 연봉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FC64-A97D-4C6F-A8FF-A32CC76CB397}"/>
              </a:ext>
            </a:extLst>
          </p:cNvPr>
          <p:cNvSpPr txBox="1"/>
          <p:nvPr/>
        </p:nvSpPr>
        <p:spPr>
          <a:xfrm>
            <a:off x="7226300" y="2711058"/>
            <a:ext cx="3931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개요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자료 출처</a:t>
            </a:r>
            <a:r>
              <a:rPr lang="en-US" altLang="ko-KR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및</a:t>
            </a:r>
            <a:r>
              <a:rPr lang="en-US" altLang="ko-KR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설명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rgbClr val="B6FFEA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  <a:endParaRPr lang="en-US" altLang="ko-KR" sz="3000" dirty="0">
              <a:solidFill>
                <a:srgbClr val="B6FFEA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B918-2429-46C2-B802-B3C65EC9CB28}"/>
              </a:ext>
            </a:extLst>
          </p:cNvPr>
          <p:cNvSpPr txBox="1"/>
          <p:nvPr/>
        </p:nvSpPr>
        <p:spPr>
          <a:xfrm>
            <a:off x="8193881" y="5953696"/>
            <a:ext cx="318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발표자 </a:t>
            </a:r>
            <a:r>
              <a:rPr lang="en-US" altLang="ko-KR" sz="20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변주영</a:t>
            </a:r>
            <a:endParaRPr lang="ko-KR" altLang="en-US" sz="20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88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개요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E89533-622D-4150-9E33-7E837748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03" y="3346203"/>
            <a:ext cx="4075703" cy="2615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500" dirty="0">
                <a:solidFill>
                  <a:srgbClr val="FF0000"/>
                </a:solidFill>
              </a:rPr>
              <a:t>S  : S</a:t>
            </a:r>
            <a:r>
              <a:rPr lang="en-US" altLang="ko-KR" sz="3500" dirty="0"/>
              <a:t>cience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6"/>
                </a:solidFill>
              </a:rPr>
              <a:t>T  : T</a:t>
            </a:r>
            <a:r>
              <a:rPr lang="en-US" altLang="ko-KR" sz="3500" dirty="0"/>
              <a:t>echnology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1"/>
                </a:solidFill>
              </a:rPr>
              <a:t>E  : E</a:t>
            </a:r>
            <a:r>
              <a:rPr lang="en-US" altLang="ko-KR" sz="3500" dirty="0"/>
              <a:t>ngineering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accent4"/>
                </a:solidFill>
              </a:rPr>
              <a:t>M : M</a:t>
            </a:r>
            <a:r>
              <a:rPr lang="en-US" altLang="ko-KR" sz="3500" dirty="0"/>
              <a:t>athematics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01C3B-5BA9-404C-A022-DAEA9E8E17BB}"/>
              </a:ext>
            </a:extLst>
          </p:cNvPr>
          <p:cNvSpPr txBox="1"/>
          <p:nvPr/>
        </p:nvSpPr>
        <p:spPr>
          <a:xfrm>
            <a:off x="926603" y="2294777"/>
            <a:ext cx="39534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</a:t>
            </a:r>
            <a:r>
              <a:rPr lang="en-US" altLang="ko-KR" sz="3500" b="1" dirty="0">
                <a:solidFill>
                  <a:schemeClr val="accent6"/>
                </a:solidFill>
              </a:rPr>
              <a:t>T</a:t>
            </a:r>
            <a:r>
              <a:rPr lang="en-US" altLang="ko-KR" sz="3500" b="1" dirty="0">
                <a:solidFill>
                  <a:schemeClr val="accent1"/>
                </a:solidFill>
              </a:rPr>
              <a:t>E</a:t>
            </a:r>
            <a:r>
              <a:rPr lang="en-US" altLang="ko-KR" sz="3500" b="1" dirty="0">
                <a:solidFill>
                  <a:schemeClr val="accent4"/>
                </a:solidFill>
              </a:rPr>
              <a:t>M</a:t>
            </a:r>
            <a:endParaRPr lang="ko-KR" altLang="en-US" sz="3500" b="1" dirty="0">
              <a:solidFill>
                <a:schemeClr val="accent4"/>
              </a:solidFill>
            </a:endParaRPr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80F35087-4B75-4441-9588-1DD2D64E1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8" y="1367334"/>
            <a:ext cx="1367359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F3017-A9EE-418E-A6F8-BE7A2DFD4857}"/>
              </a:ext>
            </a:extLst>
          </p:cNvPr>
          <p:cNvSpPr txBox="1"/>
          <p:nvPr/>
        </p:nvSpPr>
        <p:spPr>
          <a:xfrm>
            <a:off x="2574171" y="1527279"/>
            <a:ext cx="111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BA26BC-01DB-414B-B4B7-7A2B4B669298}"/>
              </a:ext>
            </a:extLst>
          </p:cNvPr>
          <p:cNvGrpSpPr>
            <a:grpSpLocks noChangeAspect="1"/>
          </p:cNvGrpSpPr>
          <p:nvPr/>
        </p:nvGrpSpPr>
        <p:grpSpPr>
          <a:xfrm>
            <a:off x="6258961" y="2970586"/>
            <a:ext cx="4357090" cy="798438"/>
            <a:chOff x="5631177" y="2119545"/>
            <a:chExt cx="6267772" cy="11053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C9AC85-B5F5-4F8D-8DAE-EF1DE5C1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177" y="2119545"/>
              <a:ext cx="1677387" cy="6193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EEA325-040C-45C2-88DF-0AE0600D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1177" y="2805747"/>
              <a:ext cx="6267772" cy="41912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11EFD-F236-4981-A0DD-674C7863511C}"/>
                </a:ext>
              </a:extLst>
            </p:cNvPr>
            <p:cNvSpPr txBox="1"/>
            <p:nvPr/>
          </p:nvSpPr>
          <p:spPr>
            <a:xfrm>
              <a:off x="7247503" y="2348862"/>
              <a:ext cx="1631577" cy="323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2019.06.23</a:t>
              </a:r>
              <a:endParaRPr lang="ko-KR" altLang="en-US" sz="15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099141-68CB-458A-8747-4036DE41F81D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69" y="1908485"/>
            <a:ext cx="4071791" cy="798438"/>
            <a:chOff x="5495890" y="3616238"/>
            <a:chExt cx="6267771" cy="12290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F6E9016-BF9E-495A-8D6D-D89DD1B5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91" y="3616238"/>
              <a:ext cx="1677387" cy="4902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BE4693-7A1C-4D9E-91BE-FFB3EC8A9C9E}"/>
                </a:ext>
              </a:extLst>
            </p:cNvPr>
            <p:cNvSpPr txBox="1"/>
            <p:nvPr/>
          </p:nvSpPr>
          <p:spPr>
            <a:xfrm>
              <a:off x="7173278" y="3813105"/>
              <a:ext cx="25101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2010.06.14</a:t>
              </a:r>
              <a:endParaRPr lang="ko-KR" altLang="en-US" sz="15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77C190-1E74-4441-AB5F-BA4C7C90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890" y="4188135"/>
              <a:ext cx="6267771" cy="6571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680488-381A-4B7D-98D8-A03E6A60A6E1}"/>
              </a:ext>
            </a:extLst>
          </p:cNvPr>
          <p:cNvGrpSpPr>
            <a:grpSpLocks noChangeAspect="1"/>
          </p:cNvGrpSpPr>
          <p:nvPr/>
        </p:nvGrpSpPr>
        <p:grpSpPr>
          <a:xfrm>
            <a:off x="6185098" y="4046567"/>
            <a:ext cx="3984008" cy="2045066"/>
            <a:chOff x="6209315" y="4211862"/>
            <a:chExt cx="4426676" cy="227229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C075FB9-CA71-4CE4-83EE-9EF67714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2068" y="4211862"/>
              <a:ext cx="1210775" cy="5351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B753BD-3E97-4040-8179-2ED472FB7D0D}"/>
                </a:ext>
              </a:extLst>
            </p:cNvPr>
            <p:cNvSpPr txBox="1"/>
            <p:nvPr/>
          </p:nvSpPr>
          <p:spPr>
            <a:xfrm>
              <a:off x="7482843" y="4371530"/>
              <a:ext cx="181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2022.09.18</a:t>
              </a:r>
              <a:endParaRPr lang="ko-KR" altLang="en-US" sz="15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A55A036-5EB8-4966-83AC-73655263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2068" y="4780826"/>
              <a:ext cx="4363923" cy="57295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15C9745-33D0-4FAF-A2A3-878F2445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315" y="5379201"/>
              <a:ext cx="4095961" cy="1104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자료 출처 및 설명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AE638223-9821-4A3A-B044-04E6B996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15" y="4784564"/>
            <a:ext cx="11677639" cy="169114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sz="2000" b="1" dirty="0"/>
              <a:t>NAICS</a:t>
            </a:r>
            <a:r>
              <a:rPr lang="en-US" altLang="ko-KR" sz="20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북미 산업 분류 시스템 </a:t>
            </a:r>
            <a:r>
              <a:rPr lang="en-US" altLang="ko-KR" sz="1400" dirty="0"/>
              <a:t>(The North American Industry Classification System) </a:t>
            </a:r>
            <a:r>
              <a:rPr lang="ko-KR" altLang="en-US" sz="1400" dirty="0"/>
              <a:t>의 약자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i="0" dirty="0">
                <a:solidFill>
                  <a:srgbClr val="4D5156"/>
                </a:solidFill>
                <a:effectLst/>
              </a:rPr>
              <a:t>-</a:t>
            </a:r>
            <a:r>
              <a:rPr lang="ko-KR" altLang="en-US" sz="1400" b="0" i="0" dirty="0">
                <a:solidFill>
                  <a:srgbClr val="4D5156"/>
                </a:solidFill>
                <a:effectLst/>
              </a:rPr>
              <a:t>美 </a:t>
            </a:r>
            <a:r>
              <a:rPr lang="ko-KR" altLang="en-US" sz="1400" dirty="0"/>
              <a:t>연방 통계 기관이 미국 기업 경제와 관련된 통계 데이터를 수집</a:t>
            </a:r>
            <a:r>
              <a:rPr lang="en-US" altLang="ko-KR" sz="1400" dirty="0"/>
              <a:t>, </a:t>
            </a:r>
            <a:r>
              <a:rPr lang="ko-KR" altLang="en-US" sz="1400" dirty="0"/>
              <a:t>분석 및 발표 등에 사용하기 위한 목적으로 산업을 분류한 표준</a:t>
            </a:r>
            <a:endParaRPr lang="en-US" altLang="ko-KR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3EA79E-A5C9-4338-AA72-057FC849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1" y="1490375"/>
            <a:ext cx="6816912" cy="10320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B6C41C-2DB6-44DE-9107-2B8100DE13C6}"/>
              </a:ext>
            </a:extLst>
          </p:cNvPr>
          <p:cNvSpPr txBox="1"/>
          <p:nvPr/>
        </p:nvSpPr>
        <p:spPr>
          <a:xfrm>
            <a:off x="7471919" y="1576289"/>
            <a:ext cx="442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U.S. Bureau of Economic Analysis (BEA)</a:t>
            </a:r>
          </a:p>
          <a:p>
            <a:endParaRPr lang="en-US" altLang="ko-KR" b="0" i="0" dirty="0">
              <a:solidFill>
                <a:srgbClr val="4D5156"/>
              </a:solidFill>
              <a:effectLst/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美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경제분석국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A546760-D595-4017-8713-000CCF66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2" y="2737702"/>
            <a:ext cx="6816912" cy="21851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2650EB7-A741-4018-9F42-8D2E49D74998}"/>
              </a:ext>
            </a:extLst>
          </p:cNvPr>
          <p:cNvSpPr txBox="1"/>
          <p:nvPr/>
        </p:nvSpPr>
        <p:spPr>
          <a:xfrm>
            <a:off x="7505267" y="3165337"/>
            <a:ext cx="4424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『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Wages and Salaries Per Full-Time Equivalent Employee by Industry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』</a:t>
            </a:r>
          </a:p>
          <a:p>
            <a:endParaRPr lang="en-US" altLang="ko-KR" b="0" i="0" dirty="0">
              <a:solidFill>
                <a:srgbClr val="444447"/>
              </a:solidFill>
              <a:effectLst/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『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업종별 정규직 근로자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임금 및 급여</a:t>
            </a:r>
            <a:r>
              <a:rPr lang="en-US" altLang="ko-KR" b="0" i="0" dirty="0">
                <a:solidFill>
                  <a:srgbClr val="444447"/>
                </a:solidFill>
                <a:effectLst/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383138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7375D-BC1D-4A46-A8F9-1D949D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570"/>
            <a:ext cx="10515600" cy="4334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준비 과정</a:t>
            </a:r>
            <a:endParaRPr lang="en-US" altLang="ko-KR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215391" y="8667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AFB83EA7-5A4A-4A1C-9EBD-548158AB7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6656"/>
              </p:ext>
            </p:extLst>
          </p:nvPr>
        </p:nvGraphicFramePr>
        <p:xfrm>
          <a:off x="3727450" y="2013736"/>
          <a:ext cx="4933950" cy="315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3950">
                  <a:extLst>
                    <a:ext uri="{9D8B030D-6E8A-4147-A177-3AD203B41FA5}">
                      <a16:colId xmlns:a16="http://schemas.microsoft.com/office/drawing/2014/main" val="3955742396"/>
                    </a:ext>
                  </a:extLst>
                </a:gridCol>
              </a:tblGrid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02798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주제 선정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928133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자료 조사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62183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결론 도출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53029"/>
                  </a:ext>
                </a:extLst>
              </a:tr>
              <a:tr h="5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발표 자료 준비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388731"/>
                  </a:ext>
                </a:extLst>
              </a:tr>
              <a:tr h="519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시인과나Regular" panose="02020600000000000000" pitchFamily="18" charset="-127"/>
                          <a:ea typeface="DX시인과나Regular" panose="02020600000000000000" pitchFamily="18" charset="-127"/>
                        </a:rPr>
                        <a:t>발표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6FF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0E4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6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CB44C5-3EA0-47A5-B1D9-199350EB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3" y="1281197"/>
            <a:ext cx="11101294" cy="51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5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8A8C6B-927A-461F-A0D8-FCD5DAFD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26" y="1025568"/>
            <a:ext cx="7789748" cy="53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7514CE-90D6-4589-9542-75F031116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99" y="1070651"/>
            <a:ext cx="7501402" cy="51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DFA982-72F3-49E7-8C89-FE6811886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7" y="1384300"/>
            <a:ext cx="9229005" cy="51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 그래프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49D0AD-E26F-4A81-B154-89C9A79E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0" y="1024878"/>
            <a:ext cx="10118165" cy="54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1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35537" y="1496365"/>
            <a:ext cx="11674489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전통적으로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미국에서 가장 임금이 높은 직업군은 회계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재무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보험 등 금융과 관련한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직업군이었으나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4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차 산업혁명으로 인한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기술의 중요성 대두로 인해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직종에 종사하는 직업군의 임금이 가장 높아졌다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IT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직종의 부상 기조는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2000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년대 들어서 꾸준하게 유지되었지만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빅데이터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블록체인 등의 기술이 더해지며 더더욱 산업이 빠르게 성장하였고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결정적으로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년에 코로나 사태가 발생하면서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언택트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기술의 중요성이 더욱 부각되며 마침내 미국에서 가장 고임금을 받는 직종이 되었다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미국의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인당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GDP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는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2000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$36,330, 2022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$76,329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으로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 가량 상승하였다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처리 서비스 </a:t>
            </a:r>
            <a:r>
              <a:rPr lang="ko-KR" altLang="en-US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직군의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평균 임금은 같은 기간동안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3.26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배나 상승하며 미국인의 평균 임금   상승률을 훨씬 상회했으나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소매업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농업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창고업 등 실물과 관련된 직종은 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1.5 ~ 1.8</a:t>
            </a:r>
            <a:r>
              <a:rPr lang="ko-KR" altLang="en-US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배 정도만 오르는 상대적으로 저조한 상승률을 보였다</a:t>
            </a:r>
            <a:r>
              <a:rPr lang="en-US" altLang="ko-KR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09598-6766-4ED0-A6F1-7C40CFAD47C3}"/>
              </a:ext>
            </a:extLst>
          </p:cNvPr>
          <p:cNvSpPr txBox="1"/>
          <p:nvPr/>
        </p:nvSpPr>
        <p:spPr>
          <a:xfrm>
            <a:off x="7264959" y="286304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7355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331273" y="221248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Reference</a:t>
            </a:r>
            <a:endParaRPr lang="ko-KR" altLang="en-US" sz="2800" b="1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80BD92B-8A42-4E0C-ADF3-FAB32CC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49"/>
            <a:ext cx="10515600" cy="37909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hlinkClick r:id="rId2"/>
              </a:rPr>
              <a:t>한국경제 </a:t>
            </a:r>
            <a:r>
              <a:rPr lang="en-US" altLang="ko-KR" sz="2000" dirty="0">
                <a:solidFill>
                  <a:srgbClr val="231F20"/>
                </a:solidFill>
                <a:hlinkClick r:id="rId2"/>
              </a:rPr>
              <a:t>- </a:t>
            </a:r>
            <a:r>
              <a:rPr lang="ko-KR" altLang="en-US" sz="2000" i="0" dirty="0">
                <a:solidFill>
                  <a:srgbClr val="121212"/>
                </a:solidFill>
                <a:effectLst/>
                <a:hlinkClick r:id="rId2"/>
              </a:rPr>
              <a:t>美기업들 </a:t>
            </a:r>
            <a:r>
              <a:rPr lang="en-US" altLang="ko-KR" sz="2000" i="0" dirty="0">
                <a:solidFill>
                  <a:srgbClr val="121212"/>
                </a:solidFill>
                <a:effectLst/>
                <a:hlinkClick r:id="rId2"/>
              </a:rPr>
              <a:t>"</a:t>
            </a:r>
            <a:r>
              <a:rPr lang="ko-KR" altLang="en-US" sz="2000" i="0" dirty="0" err="1">
                <a:solidFill>
                  <a:srgbClr val="121212"/>
                </a:solidFill>
                <a:effectLst/>
                <a:hlinkClick r:id="rId2"/>
              </a:rPr>
              <a:t>수학ㆍ과학</a:t>
            </a:r>
            <a:r>
              <a:rPr lang="ko-KR" altLang="en-US" sz="2000" i="0" dirty="0">
                <a:solidFill>
                  <a:srgbClr val="121212"/>
                </a:solidFill>
                <a:effectLst/>
                <a:hlinkClick r:id="rId2"/>
              </a:rPr>
              <a:t> 전공자 어디 없나요</a:t>
            </a:r>
            <a:r>
              <a:rPr lang="en-US" altLang="ko-KR" sz="2000" i="0" dirty="0">
                <a:solidFill>
                  <a:srgbClr val="121212"/>
                </a:solidFill>
                <a:effectLst/>
                <a:hlinkClick r:id="rId2"/>
              </a:rPr>
              <a:t>"</a:t>
            </a:r>
            <a:endParaRPr lang="en-US" altLang="ko-KR" sz="2000" dirty="0">
              <a:hlinkClick r:id="rId3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hlinkClick r:id="rId3"/>
              </a:rPr>
              <a:t>중앙일보 </a:t>
            </a:r>
            <a:r>
              <a:rPr lang="en-US" altLang="ko-KR" sz="2000" dirty="0">
                <a:hlinkClick r:id="rId3"/>
              </a:rPr>
              <a:t>- 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['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hlinkClick r:id="rId3"/>
              </a:rPr>
              <a:t>스템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(STEM)' </a:t>
            </a:r>
            <a:r>
              <a:rPr lang="ko-KR" altLang="en-US" sz="2000" i="0" dirty="0" err="1">
                <a:solidFill>
                  <a:srgbClr val="231F20"/>
                </a:solidFill>
                <a:effectLst/>
                <a:hlinkClick r:id="rId3"/>
              </a:rPr>
              <a:t>들여다</a:t>
            </a:r>
            <a:r>
              <a:rPr lang="ko-KR" altLang="en-US" sz="2000" i="0" dirty="0">
                <a:solidFill>
                  <a:srgbClr val="231F20"/>
                </a:solidFill>
                <a:effectLst/>
                <a:hlinkClick r:id="rId3"/>
              </a:rPr>
              <a:t> 보기</a:t>
            </a:r>
            <a:r>
              <a:rPr lang="en-US" altLang="ko-KR" sz="2000" i="0" dirty="0">
                <a:solidFill>
                  <a:srgbClr val="231F20"/>
                </a:solidFill>
                <a:effectLst/>
                <a:hlinkClick r:id="rId3"/>
              </a:rPr>
              <a:t>] 4</a:t>
            </a:r>
            <a:r>
              <a:rPr lang="ko-KR" altLang="en-US" sz="2000" i="0" dirty="0">
                <a:solidFill>
                  <a:srgbClr val="231F20"/>
                </a:solidFill>
                <a:effectLst/>
                <a:hlinkClick r:id="rId3"/>
              </a:rPr>
              <a:t>차 산업혁명의 도래</a:t>
            </a:r>
            <a:endParaRPr lang="en-US" altLang="ko-KR" sz="2000" dirty="0">
              <a:solidFill>
                <a:srgbClr val="231F20"/>
              </a:solidFill>
              <a:hlinkClick r:id="rId4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231F20"/>
                </a:solidFill>
                <a:hlinkClick r:id="rId4"/>
              </a:rPr>
              <a:t>한국일보 </a:t>
            </a:r>
            <a:r>
              <a:rPr lang="en-US" altLang="ko-KR" sz="2000" dirty="0">
                <a:solidFill>
                  <a:srgbClr val="231F20"/>
                </a:solidFill>
                <a:hlinkClick r:id="rId4"/>
              </a:rPr>
              <a:t>- </a:t>
            </a:r>
            <a:r>
              <a:rPr lang="ko-KR" altLang="en-US" sz="2000" i="0" dirty="0">
                <a:solidFill>
                  <a:srgbClr val="111111"/>
                </a:solidFill>
                <a:effectLst/>
                <a:hlinkClick r:id="rId4"/>
              </a:rPr>
              <a:t>미국도 </a:t>
            </a:r>
            <a:r>
              <a:rPr lang="en-US" altLang="ko-KR" sz="2000" i="0" dirty="0">
                <a:solidFill>
                  <a:srgbClr val="111111"/>
                </a:solidFill>
                <a:effectLst/>
                <a:hlinkClick r:id="rId4"/>
              </a:rPr>
              <a:t>"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hlinkClick r:id="rId4"/>
              </a:rPr>
              <a:t>문송합니다</a:t>
            </a:r>
            <a:r>
              <a:rPr lang="en-US" altLang="ko-KR" sz="2000" i="0" dirty="0">
                <a:solidFill>
                  <a:srgbClr val="111111"/>
                </a:solidFill>
                <a:effectLst/>
                <a:hlinkClick r:id="rId4"/>
              </a:rPr>
              <a:t>"…</a:t>
            </a:r>
            <a:r>
              <a:rPr lang="ko-KR" altLang="en-US" sz="2000" i="0" dirty="0">
                <a:solidFill>
                  <a:srgbClr val="111111"/>
                </a:solidFill>
                <a:effectLst/>
                <a:hlinkClick r:id="rId4"/>
              </a:rPr>
              <a:t>그래도 희망은 있었다</a:t>
            </a:r>
            <a:endParaRPr lang="en-US" altLang="ko-KR" sz="2000" i="0" dirty="0">
              <a:solidFill>
                <a:srgbClr val="111111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linkClick r:id="rId5"/>
              </a:rPr>
              <a:t>BEA - Wages and Salaries Per Full-Time Equivalent Employee by Industry</a:t>
            </a:r>
            <a:endParaRPr lang="en-US" altLang="ko-KR" sz="2000" b="0" i="0" dirty="0">
              <a:solidFill>
                <a:srgbClr val="212529"/>
              </a:solidFill>
              <a:effectLst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hlinkClick r:id="rId6"/>
              </a:rPr>
              <a:t>BLS – Industries at a Glance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srgbClr val="212529"/>
                </a:solidFill>
                <a:hlinkClick r:id="rId7"/>
              </a:rPr>
              <a:t>Unsplash</a:t>
            </a:r>
            <a:r>
              <a:rPr lang="en-US" altLang="ko-KR" sz="2000" dirty="0">
                <a:solidFill>
                  <a:srgbClr val="212529"/>
                </a:solidFill>
                <a:hlinkClick r:id="rId7"/>
              </a:rPr>
              <a:t> - US flag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212529"/>
                </a:solidFill>
                <a:hlinkClick r:id="rId8"/>
              </a:rPr>
              <a:t>World Bank – GDP per capita (current US$) – United States</a:t>
            </a:r>
            <a:endParaRPr lang="en-US" altLang="ko-KR" sz="2000" dirty="0">
              <a:solidFill>
                <a:srgbClr val="212529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7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324394" y="1622610"/>
            <a:ext cx="716308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1) 2018~2022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분석가 인력 현황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2) 2018~2022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직무 전체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데이터분석가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3) 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4)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66D95-FC04-4F25-B5E7-947E3D864B64}"/>
              </a:ext>
            </a:extLst>
          </p:cNvPr>
          <p:cNvSpPr txBox="1"/>
          <p:nvPr/>
        </p:nvSpPr>
        <p:spPr>
          <a:xfrm>
            <a:off x="7264959" y="732097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목차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3B6-4E56-4742-9817-070FA35BA4AC}"/>
              </a:ext>
            </a:extLst>
          </p:cNvPr>
          <p:cNvSpPr txBox="1"/>
          <p:nvPr/>
        </p:nvSpPr>
        <p:spPr>
          <a:xfrm>
            <a:off x="572372" y="2268549"/>
            <a:ext cx="93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- 2018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~ 2022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 직무 전체 인력 수 및 데이터 분석가의 인력 수 변화 분석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90545-56C1-499D-B34B-5D636F291EF4}"/>
              </a:ext>
            </a:extLst>
          </p:cNvPr>
          <p:cNvSpPr txBox="1"/>
          <p:nvPr/>
        </p:nvSpPr>
        <p:spPr>
          <a:xfrm>
            <a:off x="572372" y="3388478"/>
            <a:ext cx="93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필요로 하는 인력을 데이터 직무 전체와 데이터 분석가로 나누어 분석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36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C8A30-0A94-41ED-9DEB-411BEE73E433}"/>
              </a:ext>
            </a:extLst>
          </p:cNvPr>
          <p:cNvSpPr/>
          <p:nvPr/>
        </p:nvSpPr>
        <p:spPr>
          <a:xfrm>
            <a:off x="6628820" y="1369398"/>
            <a:ext cx="4948929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3EE84-4796-4DEC-BEA9-D4E0DA5F28AA}"/>
              </a:ext>
            </a:extLst>
          </p:cNvPr>
          <p:cNvSpPr txBox="1"/>
          <p:nvPr/>
        </p:nvSpPr>
        <p:spPr>
          <a:xfrm>
            <a:off x="7151855" y="1817964"/>
            <a:ext cx="41034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데이터직무별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현황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2"/>
              </a:rPr>
              <a:t>https://kosis.kr/statHtml/statHtml.do?orgId=127&amp;tblId=DT_127004N_102&amp;conn_path=I2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향후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데이터직무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필요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  <a:hlinkClick r:id="rId3"/>
              </a:rPr>
              <a:t>https://kosis.kr/statHtml/statHtml.do?orgId=127&amp;tblId=DT_127004N_115A&amp;conn_path=I2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필요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인력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채용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시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우대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기술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4"/>
              </a:rPr>
              <a:t>https://kosis.kr/statHtml/statHtml.do?orgId=127&amp;tblId=DT_127004_A209&amp;conn_path=I2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6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전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산업의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인력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채용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우대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예정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자격증</a:t>
            </a:r>
            <a:endParaRPr lang="en-US" altLang="ko-KR" sz="16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hlinkClick r:id="rId5"/>
              </a:rPr>
              <a:t>https://kosis.kr/statHtml/statHtml.do?orgId=127&amp;tblId=DT_127004N_1270&amp;conn_path=I2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50FDF2-7D22-433C-97C2-0B3058D3CCFA}"/>
              </a:ext>
            </a:extLst>
          </p:cNvPr>
          <p:cNvSpPr/>
          <p:nvPr/>
        </p:nvSpPr>
        <p:spPr>
          <a:xfrm>
            <a:off x="614253" y="1369399"/>
            <a:ext cx="4948929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B5F2B-3FD2-4915-9CF7-1379A066FA62}"/>
              </a:ext>
            </a:extLst>
          </p:cNvPr>
          <p:cNvSpPr txBox="1"/>
          <p:nvPr/>
        </p:nvSpPr>
        <p:spPr>
          <a:xfrm>
            <a:off x="7264959" y="809524"/>
            <a:ext cx="459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사용 자료 및 출처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E7B1B-4E59-4727-A3DB-1AE00997870B}"/>
              </a:ext>
            </a:extLst>
          </p:cNvPr>
          <p:cNvSpPr txBox="1"/>
          <p:nvPr/>
        </p:nvSpPr>
        <p:spPr>
          <a:xfrm>
            <a:off x="6904484" y="1633298"/>
            <a:ext cx="459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(KO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SIS)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73FCF-B9FC-4C8A-A0A3-D2490218BB4B}"/>
              </a:ext>
            </a:extLst>
          </p:cNvPr>
          <p:cNvSpPr txBox="1"/>
          <p:nvPr/>
        </p:nvSpPr>
        <p:spPr>
          <a:xfrm>
            <a:off x="729426" y="2072281"/>
            <a:ext cx="4718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작성 기관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</a:t>
            </a:r>
          </a:p>
          <a:p>
            <a:pPr algn="just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과학기술정보통신부 인공지능기반정책관 데이터진흥과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▶조사 목적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급변하는 데이터산업 환경 변화를 파악하여 체계적인 데이터산업 육성 지원 정책 수립을 위한 기초통계 생산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▶조사단위 및 조사대상 규모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데이터산업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모집단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9,566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시범조사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626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포함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1,500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1,369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시범조사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131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일반산업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모집단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13,179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표본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1,200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/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881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24749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68605-A488-401D-9DFF-35208272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60" y="1703707"/>
            <a:ext cx="3374438" cy="3867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622810-1A3C-4C7C-A9B0-7AA33E08B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28" y="1703707"/>
            <a:ext cx="3433252" cy="3867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C0572-6B30-4655-B9DF-61CEA6B09E36}"/>
              </a:ext>
            </a:extLst>
          </p:cNvPr>
          <p:cNvSpPr txBox="1"/>
          <p:nvPr/>
        </p:nvSpPr>
        <p:spPr>
          <a:xfrm>
            <a:off x="6467260" y="646607"/>
            <a:ext cx="539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분석가 인력 현황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78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출처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AC88A1-478A-4EC3-995F-08859F828403}"/>
              </a:ext>
            </a:extLst>
          </p:cNvPr>
          <p:cNvSpPr/>
          <p:nvPr/>
        </p:nvSpPr>
        <p:spPr>
          <a:xfrm>
            <a:off x="614253" y="1369399"/>
            <a:ext cx="11158647" cy="4929007"/>
          </a:xfrm>
          <a:prstGeom prst="roundRect">
            <a:avLst/>
          </a:prstGeom>
          <a:solidFill>
            <a:srgbClr val="DA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B9D59-F086-4DEC-841B-A70B058EBAFE}"/>
              </a:ext>
            </a:extLst>
          </p:cNvPr>
          <p:cNvSpPr txBox="1"/>
          <p:nvPr/>
        </p:nvSpPr>
        <p:spPr>
          <a:xfrm>
            <a:off x="1041030" y="2095814"/>
            <a:ext cx="1034497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국민연금공단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_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국민연금 가입 사업장 내역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_20240119.csv</a:t>
            </a: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 가입 사업장 내역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2019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12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.csv</a:t>
            </a: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▶ 국민연금 가입 사업장 내역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2015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12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월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.csv</a:t>
            </a:r>
          </a:p>
          <a:p>
            <a:pPr algn="just">
              <a:lnSpc>
                <a:spcPct val="20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just">
              <a:lnSpc>
                <a:spcPct val="200000"/>
              </a:lnSpc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출처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공공데이터포털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(www.data.go.kr)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859CA-3B31-4B6A-987B-1A087212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75" y="1560177"/>
            <a:ext cx="3641745" cy="3864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C2515-8930-4CFE-B91D-80EC4D74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49" y="1560177"/>
            <a:ext cx="2966008" cy="3774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53924" y="701319"/>
            <a:ext cx="620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AF58B-0940-42C3-86CE-48D3BAB25526}"/>
              </a:ext>
            </a:extLst>
          </p:cNvPr>
          <p:cNvSpPr txBox="1"/>
          <p:nvPr/>
        </p:nvSpPr>
        <p:spPr>
          <a:xfrm>
            <a:off x="158612" y="5851170"/>
            <a:ext cx="1187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필요 인력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현재 인력보다 추가로 더 필요로 하는 인력 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즉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현재 부족한 인력 수이며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채용 예정 인원은 아님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7DF04-9DB1-4849-B8E2-9FCB84CDA598}"/>
              </a:ext>
            </a:extLst>
          </p:cNvPr>
          <p:cNvSpPr txBox="1"/>
          <p:nvPr/>
        </p:nvSpPr>
        <p:spPr>
          <a:xfrm>
            <a:off x="7264959" y="224749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</p:spTree>
    <p:extLst>
      <p:ext uri="{BB962C8B-B14F-4D97-AF65-F5344CB8AC3E}">
        <p14:creationId xmlns:p14="http://schemas.microsoft.com/office/powerpoint/2010/main" val="4073471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53924" y="758190"/>
            <a:ext cx="620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2018~2022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기업 필요 인력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8A10E-DA63-42AA-AD37-F9ED7603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4866"/>
            <a:ext cx="3725075" cy="4021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EDB3F-109C-4441-8FC1-47C3B3CC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1224540"/>
            <a:ext cx="2800234" cy="40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12E8F-3512-4EEE-A191-3B7531B72051}"/>
              </a:ext>
            </a:extLst>
          </p:cNvPr>
          <p:cNvSpPr txBox="1"/>
          <p:nvPr/>
        </p:nvSpPr>
        <p:spPr>
          <a:xfrm>
            <a:off x="5626371" y="764064"/>
            <a:ext cx="6209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데이터산업현황조사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과학기술정보통신부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한국 데이터산업진흥원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5D6D7-865B-462D-A902-97D9989D318D}"/>
              </a:ext>
            </a:extLst>
          </p:cNvPr>
          <p:cNvSpPr txBox="1"/>
          <p:nvPr/>
        </p:nvSpPr>
        <p:spPr>
          <a:xfrm>
            <a:off x="356356" y="5836622"/>
            <a:ext cx="11479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https://doc.msit.go.kr/SynapDocViewServer/viewer/doc.html?key=d5e3a4f2b9d9431ca255e427d75f53c9&amp;convType=img&amp;convLocale=ko_KR&amp;contextPath=/SynapDocViewServer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DC0D03-5B96-468F-974B-D5746134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68" y="1501915"/>
            <a:ext cx="8141663" cy="39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D4FC8-5835-49D3-B00C-C650E8B7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0" y="1584415"/>
            <a:ext cx="3589215" cy="368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31627-E8FB-4D87-A0F3-DCFF1B26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92" y="1584416"/>
            <a:ext cx="3589215" cy="3689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7E1709-2DC3-42B4-9816-9CF48468A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69" y="1584416"/>
            <a:ext cx="3589215" cy="3689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906C6-B36D-4F98-889B-B5939D7C481A}"/>
              </a:ext>
            </a:extLst>
          </p:cNvPr>
          <p:cNvSpPr txBox="1"/>
          <p:nvPr/>
        </p:nvSpPr>
        <p:spPr>
          <a:xfrm>
            <a:off x="5359400" y="809524"/>
            <a:ext cx="650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475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906C6-B36D-4F98-889B-B5939D7C481A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6A34C2-7CB5-4622-A749-A1A7D2D47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39" y="1716253"/>
            <a:ext cx="8289859" cy="3910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1B64B-93EB-496C-86A6-0C9137D49371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361</a:t>
            </a:r>
          </a:p>
        </p:txBody>
      </p:sp>
    </p:spTree>
    <p:extLst>
      <p:ext uri="{BB962C8B-B14F-4D97-AF65-F5344CB8AC3E}">
        <p14:creationId xmlns:p14="http://schemas.microsoft.com/office/powerpoint/2010/main" val="2452761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775B1-8259-48B3-A2BE-C8E6066E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17" y="1517870"/>
            <a:ext cx="8726879" cy="3954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F749B4-36AD-482B-A265-6F3A8E250B62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407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DAFEB-A116-40F4-86E9-65D6D697A197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92BE9-5687-4911-8948-562B71296CE5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18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C4FAB4-4FC5-464D-8D7F-FBEA7F90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5" y="1464892"/>
            <a:ext cx="9173540" cy="3928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297271-2F57-4564-86F0-EBD373F57ACC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응답 기업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3298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69595-E364-42F4-A706-8C584747D362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4B8E5-624B-4711-A9FF-F9A20DF1B951}"/>
              </a:ext>
            </a:extLst>
          </p:cNvPr>
          <p:cNvSpPr txBox="1"/>
          <p:nvPr/>
        </p:nvSpPr>
        <p:spPr>
          <a:xfrm>
            <a:off x="4927042" y="809524"/>
            <a:ext cx="69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기술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상위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5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개 항목 추출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616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6F68-98DA-46FA-9F93-C66F21C6E98B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615976-3DB0-41BA-B708-DFB07095D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7" y="1310030"/>
            <a:ext cx="8314294" cy="36598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5B2919-F45A-4420-81F1-A56C5CE708C6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1,386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19ADC-AD77-4808-ABDE-CFF19BDE7794}"/>
              </a:ext>
            </a:extLst>
          </p:cNvPr>
          <p:cNvSpPr txBox="1"/>
          <p:nvPr/>
        </p:nvSpPr>
        <p:spPr>
          <a:xfrm>
            <a:off x="333792" y="5448626"/>
            <a:ext cx="1064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빅데이터 분석기사의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 신설되어 자료 없음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716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E74B30-44AF-47CD-9E12-8B7565FB3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3" y="1317219"/>
            <a:ext cx="8137869" cy="3582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FD891-471E-4A1E-911E-4B7BEF4C6F74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1,454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34BC7-790C-4BA9-8E2B-0BEBD1F6E0E9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57057-89AD-400A-A0EC-4E50623377D5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93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743F32D-1B1D-42D4-AD8C-7C80436C8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27" y="1376242"/>
            <a:ext cx="8259019" cy="3635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3653B-12E3-4F92-BFFA-5602BF3F4D04}"/>
              </a:ext>
            </a:extLst>
          </p:cNvPr>
          <p:cNvSpPr txBox="1"/>
          <p:nvPr/>
        </p:nvSpPr>
        <p:spPr>
          <a:xfrm>
            <a:off x="317225" y="5865213"/>
            <a:ext cx="10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사례 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:  8,940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CA241-47F4-40D2-9852-D1BBFAFD3259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FCA46-766E-4869-8FD0-C877B2A3C22A}"/>
              </a:ext>
            </a:extLst>
          </p:cNvPr>
          <p:cNvSpPr txBox="1"/>
          <p:nvPr/>
        </p:nvSpPr>
        <p:spPr>
          <a:xfrm>
            <a:off x="5653924" y="747168"/>
            <a:ext cx="62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2020~2022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년 기업 필요 인력 채용 시 우대 자격증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55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476040" y="2454659"/>
            <a:ext cx="11579177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기업의 속해 있는 직원의 국민연금을 이용해 간접적으로 기업의 규모를 파악해 </a:t>
            </a:r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빅테크</a:t>
            </a:r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회사의 앞으로의 상태를 보며 취업시장 상태를 파악할 수 있을 거 같아 조사</a:t>
            </a:r>
            <a:endParaRPr lang="en-US" altLang="ko-KR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476040" y="1738226"/>
            <a:ext cx="459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주제 선정 이유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0D688-52A7-425F-99F8-A795168A8EBC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819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624540" y="1555444"/>
            <a:ext cx="872886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직무 전체 인력 수 계속 증가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,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분석가 직무 인력 수 역시 증가세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산업 규모의 확대에 따라 데이터 직무 관련 필요 인력이 계속 증가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데이터 분석 기술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’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을 가진 인력 우대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-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 현재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‘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정보처리기사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’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를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 가진 인력 우대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09598-6766-4ED0-A6F1-7C40CFAD47C3}"/>
              </a:ext>
            </a:extLst>
          </p:cNvPr>
          <p:cNvSpPr txBox="1"/>
          <p:nvPr/>
        </p:nvSpPr>
        <p:spPr>
          <a:xfrm>
            <a:off x="7264959" y="286304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분석가 직무 취업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7F186-9D43-4305-AB4C-338019A64FB3}"/>
              </a:ext>
            </a:extLst>
          </p:cNvPr>
          <p:cNvSpPr txBox="1"/>
          <p:nvPr/>
        </p:nvSpPr>
        <p:spPr>
          <a:xfrm>
            <a:off x="5653924" y="747168"/>
            <a:ext cx="6209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rPr>
              <a:t>결론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Regular" panose="02020600000000000000" pitchFamily="18" charset="-127"/>
              <a:ea typeface="DX시인과나Regular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62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866669" y="874018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C5C916E-E8F0-484B-B3FB-100F701A6DEC}"/>
              </a:ext>
            </a:extLst>
          </p:cNvPr>
          <p:cNvSpPr/>
          <p:nvPr/>
        </p:nvSpPr>
        <p:spPr>
          <a:xfrm>
            <a:off x="1663839" y="1378681"/>
            <a:ext cx="4181931" cy="1536116"/>
          </a:xfrm>
          <a:prstGeom prst="wedgeRoundRectCallout">
            <a:avLst>
              <a:gd name="adj1" fmla="val -47621"/>
              <a:gd name="adj2" fmla="val 67602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본인이 들어가려고 하는 회사 혹은 관심있는 기업의 상황도 지켜보면서 취업준비를 하자</a:t>
            </a:r>
            <a:r>
              <a:rPr lang="en-US" altLang="ko-KR" sz="2000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CC038C2-F297-431A-9608-43E41D53A94D}"/>
              </a:ext>
            </a:extLst>
          </p:cNvPr>
          <p:cNvSpPr/>
          <p:nvPr/>
        </p:nvSpPr>
        <p:spPr>
          <a:xfrm>
            <a:off x="1663839" y="4253949"/>
            <a:ext cx="4025222" cy="1494273"/>
          </a:xfrm>
          <a:prstGeom prst="wedgeRoundRectCallout">
            <a:avLst>
              <a:gd name="adj1" fmla="val -50959"/>
              <a:gd name="adj2" fmla="val 65330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급여를 많이 받고 싶다면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?!</a:t>
            </a:r>
          </a:p>
          <a:p>
            <a:pPr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수도권 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/ </a:t>
            </a: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대기업</a:t>
            </a:r>
            <a:r>
              <a:rPr lang="en-US" altLang="ko-KR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 SW</a:t>
            </a:r>
            <a:r>
              <a:rPr lang="ko-KR" altLang="en-US" sz="1800" dirty="0">
                <a:solidFill>
                  <a:schemeClr val="tx1"/>
                </a:solidFill>
                <a:latin typeface="DX시인과나Regular" panose="020B0503020000020004" pitchFamily="18" charset="-127"/>
                <a:ea typeface="DX시인과나Regular" panose="020B0503020000020004" pitchFamily="18" charset="-127"/>
              </a:rPr>
              <a:t>업체로 취업하자</a:t>
            </a:r>
            <a:endParaRPr lang="en-US" altLang="ko-KR" sz="1800" dirty="0">
              <a:solidFill>
                <a:schemeClr val="tx1"/>
              </a:solidFill>
              <a:latin typeface="DX시인과나Regular" panose="020B0503020000020004" pitchFamily="18" charset="-127"/>
              <a:ea typeface="DX시인과나Regular" panose="020B0503020000020004" pitchFamily="18" charset="-127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7926F05-8FC2-42B1-A81E-28ABE58FD6E2}"/>
              </a:ext>
            </a:extLst>
          </p:cNvPr>
          <p:cNvSpPr/>
          <p:nvPr/>
        </p:nvSpPr>
        <p:spPr>
          <a:xfrm>
            <a:off x="6324064" y="358867"/>
            <a:ext cx="4739478" cy="2167948"/>
          </a:xfrm>
          <a:prstGeom prst="wedgeRoundRectCallout">
            <a:avLst>
              <a:gd name="adj1" fmla="val 41816"/>
              <a:gd name="adj2" fmla="val 66239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미국에서도 데이터 </a:t>
            </a:r>
            <a:r>
              <a:rPr lang="ko-KR" altLang="en-US" dirty="0" err="1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직군의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임금상승 추이는 한국과 마찬가지로 급상승해왔다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그에 반해 실제로 소매업 농업 창고업 등 실물과 관련된 직종의 상승률은 비교적 저조했다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7D65539-3274-4AD6-9D9A-E4F660094E38}"/>
              </a:ext>
            </a:extLst>
          </p:cNvPr>
          <p:cNvSpPr/>
          <p:nvPr/>
        </p:nvSpPr>
        <p:spPr>
          <a:xfrm>
            <a:off x="6268223" y="3374757"/>
            <a:ext cx="4025222" cy="1536116"/>
          </a:xfrm>
          <a:prstGeom prst="wedgeRoundRectCallout">
            <a:avLst>
              <a:gd name="adj1" fmla="val 44417"/>
              <a:gd name="adj2" fmla="val 69420"/>
              <a:gd name="adj3" fmla="val 16667"/>
            </a:avLst>
          </a:prstGeom>
          <a:solidFill>
            <a:srgbClr val="E9FFF9"/>
          </a:solidFill>
          <a:ln>
            <a:solidFill>
              <a:srgbClr val="E9F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데이터 직무 필요 인력 증가세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기업에서 필요로 하는 인재상을 알고</a:t>
            </a:r>
            <a:endParaRPr lang="en-US" altLang="ko-KR" dirty="0">
              <a:solidFill>
                <a:schemeClr val="tx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준비하자</a:t>
            </a:r>
            <a:r>
              <a:rPr lang="en-US" altLang="ko-KR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!</a:t>
            </a:r>
            <a:r>
              <a:rPr lang="ko-KR" altLang="en-US" dirty="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8A12B0-21AB-4196-B8C2-3713B1506185}"/>
              </a:ext>
            </a:extLst>
          </p:cNvPr>
          <p:cNvSpPr txBox="1"/>
          <p:nvPr/>
        </p:nvSpPr>
        <p:spPr>
          <a:xfrm>
            <a:off x="508953" y="574803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윤서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579E5-262B-4D02-AF9F-FBE43F91DD31}"/>
              </a:ext>
            </a:extLst>
          </p:cNvPr>
          <p:cNvSpPr txBox="1"/>
          <p:nvPr/>
        </p:nvSpPr>
        <p:spPr>
          <a:xfrm>
            <a:off x="10097594" y="5037470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화은</a:t>
            </a:r>
            <a:endParaRPr lang="ko-KR" altLang="en-US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7D288-C4B1-4420-95FC-0801648B8F52}"/>
              </a:ext>
            </a:extLst>
          </p:cNvPr>
          <p:cNvSpPr txBox="1"/>
          <p:nvPr/>
        </p:nvSpPr>
        <p:spPr>
          <a:xfrm>
            <a:off x="10907359" y="2681915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주영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E5B27-5993-4CF6-AA15-97021811AF00}"/>
              </a:ext>
            </a:extLst>
          </p:cNvPr>
          <p:cNvSpPr txBox="1"/>
          <p:nvPr/>
        </p:nvSpPr>
        <p:spPr>
          <a:xfrm>
            <a:off x="730635" y="30280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규량</a:t>
            </a:r>
            <a:endParaRPr lang="ko-KR" altLang="en-US" sz="28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786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AF6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8663E8-2372-41AB-AFB2-AF28CFBE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03836" y="3035874"/>
            <a:ext cx="3384327" cy="786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888F2-E1F3-48C2-AC88-FEAA05AA8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91758"/>
            <a:ext cx="9144000" cy="674484"/>
          </a:xfrm>
        </p:spPr>
        <p:txBody>
          <a:bodyPr>
            <a:normAutofit/>
          </a:bodyPr>
          <a:lstStyle/>
          <a:p>
            <a:r>
              <a:rPr lang="ko-KR" altLang="en-US" sz="4000" spc="600" dirty="0">
                <a:solidFill>
                  <a:schemeClr val="bg2">
                    <a:lumMod val="25000"/>
                  </a:schemeClr>
                </a:solidFill>
              </a:rPr>
              <a:t>감사합니다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D57069-BFD4-4182-B587-17E8DF6527BA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DB25D-C563-431C-ABDC-D22272A7A207}"/>
              </a:ext>
            </a:extLst>
          </p:cNvPr>
          <p:cNvSpPr txBox="1"/>
          <p:nvPr/>
        </p:nvSpPr>
        <p:spPr>
          <a:xfrm>
            <a:off x="10885232" y="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By.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 우주미아</a:t>
            </a:r>
          </a:p>
        </p:txBody>
      </p:sp>
    </p:spTree>
    <p:extLst>
      <p:ext uri="{BB962C8B-B14F-4D97-AF65-F5344CB8AC3E}">
        <p14:creationId xmlns:p14="http://schemas.microsoft.com/office/powerpoint/2010/main" val="429102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E5748-5156-4F00-9433-C8843060770B}"/>
              </a:ext>
            </a:extLst>
          </p:cNvPr>
          <p:cNvSpPr txBox="1"/>
          <p:nvPr/>
        </p:nvSpPr>
        <p:spPr>
          <a:xfrm>
            <a:off x="838200" y="2556259"/>
            <a:ext cx="1146196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직종 중 소프트웨어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데이터베이스 기준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2015, 2019, 2023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년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인당 국민연금이 직종 기준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위 안에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번 전부 들어간 기업 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인당 국민연금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간접적 기업의 규모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) =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총 금액 </a:t>
            </a:r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/ </a:t>
            </a: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  <a:sym typeface="Wingdings" panose="05000000000000000000" pitchFamily="2" charset="2"/>
              </a:rPr>
              <a:t>기업에 소속된 총인원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672681" y="1833606"/>
            <a:ext cx="459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비교 선정 기준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15500-B136-4899-8699-1B109535F382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3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0FF2-79C3-47D8-8403-7B66BFE5E1AB}"/>
              </a:ext>
            </a:extLst>
          </p:cNvPr>
          <p:cNvSpPr txBox="1"/>
          <p:nvPr/>
        </p:nvSpPr>
        <p:spPr>
          <a:xfrm>
            <a:off x="2279440" y="1089091"/>
            <a:ext cx="76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년도와 기업 소속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(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가입자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) 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총 인원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FFDF2E7A-6E66-4949-A634-F0991D0E7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" y="1993240"/>
            <a:ext cx="6139952" cy="4141570"/>
          </a:xfrm>
        </p:spPr>
      </p:pic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846E4F64-4229-450E-93DD-D263F3ED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993240"/>
            <a:ext cx="6099514" cy="4141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EF96D5-9034-4711-9324-2CEE70E0D05F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9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B9118-4D6A-4BB0-A6D5-36A91D2F07B7}"/>
              </a:ext>
            </a:extLst>
          </p:cNvPr>
          <p:cNvSpPr txBox="1"/>
          <p:nvPr/>
        </p:nvSpPr>
        <p:spPr>
          <a:xfrm>
            <a:off x="355180" y="1534390"/>
            <a:ext cx="76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KT cs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 </a:t>
            </a:r>
            <a:r>
              <a:rPr lang="en-US" altLang="ko-KR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2019</a:t>
            </a:r>
            <a:r>
              <a:rPr lang="ko-KR" altLang="en-US" sz="36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에 꺾인 이유</a:t>
            </a:r>
          </a:p>
        </p:txBody>
      </p:sp>
      <p:pic>
        <p:nvPicPr>
          <p:cNvPr id="15" name="내용 개체 틀 5">
            <a:extLst>
              <a:ext uri="{FF2B5EF4-FFF2-40B4-BE49-F238E27FC236}">
                <a16:creationId xmlns:a16="http://schemas.microsoft.com/office/drawing/2014/main" id="{4BA71526-85D7-4AB8-B13F-0566F5338A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90571"/>
            <a:ext cx="5088444" cy="3450666"/>
          </a:xfrm>
        </p:spPr>
      </p:pic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393AF22B-333C-40CA-8FB0-5704D33DB182}"/>
              </a:ext>
            </a:extLst>
          </p:cNvPr>
          <p:cNvSpPr txBox="1">
            <a:spLocks/>
          </p:cNvSpPr>
          <p:nvPr/>
        </p:nvSpPr>
        <p:spPr>
          <a:xfrm>
            <a:off x="5943600" y="2662205"/>
            <a:ext cx="6159500" cy="1909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KT </a:t>
            </a:r>
            <a:r>
              <a:rPr lang="ko-KR" altLang="en-US" dirty="0"/>
              <a:t>황창규</a:t>
            </a:r>
            <a:r>
              <a:rPr lang="en-US" altLang="ko-KR" dirty="0"/>
              <a:t>(2014~2020) </a:t>
            </a:r>
            <a:r>
              <a:rPr lang="ko-KR" altLang="en-US" dirty="0"/>
              <a:t>대표에서 </a:t>
            </a:r>
            <a:r>
              <a:rPr lang="ko-KR" altLang="en-US" dirty="0" err="1"/>
              <a:t>구현모</a:t>
            </a:r>
            <a:r>
              <a:rPr lang="ko-KR" altLang="en-US" dirty="0"/>
              <a:t> 사장으로 바뀌어 전체적인 구조조정의 영향으로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6042F2-484E-4A4F-A0AA-CD8E02197ADF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0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>
            <a:extLst>
              <a:ext uri="{FF2B5EF4-FFF2-40B4-BE49-F238E27FC236}">
                <a16:creationId xmlns:a16="http://schemas.microsoft.com/office/drawing/2014/main" id="{A754C45B-1D43-4B53-B805-830C8030D490}"/>
              </a:ext>
            </a:extLst>
          </p:cNvPr>
          <p:cNvSpPr/>
          <p:nvPr/>
        </p:nvSpPr>
        <p:spPr>
          <a:xfrm>
            <a:off x="113881" y="141446"/>
            <a:ext cx="724319" cy="689827"/>
          </a:xfrm>
          <a:prstGeom prst="pentagon">
            <a:avLst/>
          </a:prstGeom>
          <a:solidFill>
            <a:srgbClr val="B6FF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5" name="오각형 4">
            <a:extLst>
              <a:ext uri="{FF2B5EF4-FFF2-40B4-BE49-F238E27FC236}">
                <a16:creationId xmlns:a16="http://schemas.microsoft.com/office/drawing/2014/main" id="{230ECA63-4215-4FC4-B0F7-30DDD6F281DE}"/>
              </a:ext>
            </a:extLst>
          </p:cNvPr>
          <p:cNvSpPr/>
          <p:nvPr/>
        </p:nvSpPr>
        <p:spPr>
          <a:xfrm>
            <a:off x="939520" y="141446"/>
            <a:ext cx="724319" cy="689827"/>
          </a:xfrm>
          <a:prstGeom prst="pentagon">
            <a:avLst/>
          </a:prstGeom>
          <a:solidFill>
            <a:srgbClr val="B6FF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6" name="오각형 5">
            <a:extLst>
              <a:ext uri="{FF2B5EF4-FFF2-40B4-BE49-F238E27FC236}">
                <a16:creationId xmlns:a16="http://schemas.microsoft.com/office/drawing/2014/main" id="{B9BEFD57-CE08-4244-A490-DCC74B0C27F6}"/>
              </a:ext>
            </a:extLst>
          </p:cNvPr>
          <p:cNvSpPr/>
          <p:nvPr/>
        </p:nvSpPr>
        <p:spPr>
          <a:xfrm>
            <a:off x="1765159" y="141446"/>
            <a:ext cx="724319" cy="689827"/>
          </a:xfrm>
          <a:prstGeom prst="pentagon">
            <a:avLst/>
          </a:prstGeom>
          <a:solidFill>
            <a:srgbClr val="B6F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3</a:t>
            </a:r>
            <a:endParaRPr lang="ko-KR" altLang="en-US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8328-184C-40D0-8A34-818B1587CCE8}"/>
              </a:ext>
            </a:extLst>
          </p:cNvPr>
          <p:cNvSpPr txBox="1"/>
          <p:nvPr/>
        </p:nvSpPr>
        <p:spPr>
          <a:xfrm>
            <a:off x="1041030" y="91676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FBA77-F6D6-4C8C-9B0E-CEF05E0CAFC2}"/>
              </a:ext>
            </a:extLst>
          </p:cNvPr>
          <p:cNvSpPr/>
          <p:nvPr/>
        </p:nvSpPr>
        <p:spPr>
          <a:xfrm>
            <a:off x="0" y="6627812"/>
            <a:ext cx="12192000" cy="230188"/>
          </a:xfrm>
          <a:prstGeom prst="rect">
            <a:avLst/>
          </a:prstGeom>
          <a:solidFill>
            <a:srgbClr val="90E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B9118-4D6A-4BB0-A6D5-36A91D2F07B7}"/>
              </a:ext>
            </a:extLst>
          </p:cNvPr>
          <p:cNvSpPr txBox="1"/>
          <p:nvPr/>
        </p:nvSpPr>
        <p:spPr>
          <a:xfrm>
            <a:off x="4606901" y="773726"/>
            <a:ext cx="7258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삼성</a:t>
            </a:r>
            <a:r>
              <a:rPr lang="en-US" altLang="ko-KR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SDS</a:t>
            </a:r>
            <a:r>
              <a:rPr lang="ko-KR" altLang="en-US" sz="3200" b="1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가 인원이 계속 줄어드는 이유</a:t>
            </a:r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D1DC153F-DF5A-4414-B2C5-91E9DCB6D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8" y="1358501"/>
            <a:ext cx="3978323" cy="5135350"/>
          </a:xfrm>
        </p:spPr>
      </p:pic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3CF6A225-52D1-4461-BFA3-352603DA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67" y="1492462"/>
            <a:ext cx="6391793" cy="11052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B20757-C46C-4190-A7FA-5F3CF262158E}"/>
              </a:ext>
            </a:extLst>
          </p:cNvPr>
          <p:cNvSpPr txBox="1"/>
          <p:nvPr/>
        </p:nvSpPr>
        <p:spPr>
          <a:xfrm>
            <a:off x="7456979" y="202592"/>
            <a:ext cx="459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400" dirty="0">
                <a:latin typeface="DX시인과나Regular" panose="02020600000000000000" pitchFamily="18" charset="-127"/>
                <a:ea typeface="DX시인과나Regular" panose="02020600000000000000" pitchFamily="18" charset="-127"/>
              </a:rPr>
              <a:t>국민연금으로 보는 기업 성장 추이</a:t>
            </a:r>
            <a:endParaRPr lang="en-US" altLang="ko-KR" sz="2400" dirty="0">
              <a:latin typeface="DX시인과나Regular" panose="02020600000000000000" pitchFamily="18" charset="-127"/>
              <a:ea typeface="DX시인과나Regula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4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2016</Words>
  <Application>Microsoft Office PowerPoint</Application>
  <PresentationFormat>와이드스크린</PresentationFormat>
  <Paragraphs>508</Paragraphs>
  <Slides>52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Wingdings</vt:lpstr>
      <vt:lpstr>Arial</vt:lpstr>
      <vt:lpstr>DX시인과나Regular</vt:lpstr>
      <vt:lpstr>Office 테마</vt:lpstr>
      <vt:lpstr>두근두근 취업 챌린지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깔끔민트PPT</dc:title>
  <dc:creator>Chung Joohee;MIA</dc:creator>
  <cp:lastModifiedBy>KDP-48</cp:lastModifiedBy>
  <cp:revision>56</cp:revision>
  <dcterms:created xsi:type="dcterms:W3CDTF">2018-10-03T12:56:40Z</dcterms:created>
  <dcterms:modified xsi:type="dcterms:W3CDTF">2024-01-30T07:09:52Z</dcterms:modified>
</cp:coreProperties>
</file>